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</p:sldIdLst>
  <p:sldSz cx="15243175" cy="8001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2"/>
    <p:restoredTop sz="94641"/>
  </p:normalViewPr>
  <p:slideViewPr>
    <p:cSldViewPr snapToGrid="0" snapToObjects="1">
      <p:cViewPr varScale="1">
        <p:scale>
          <a:sx n="71" d="100"/>
          <a:sy n="71" d="100"/>
        </p:scale>
        <p:origin x="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9424"/>
            <a:ext cx="11432381" cy="2785533"/>
          </a:xfrm>
          <a:prstGeom prst="rect">
            <a:avLst/>
          </a:prstGeom>
        </p:spPr>
        <p:txBody>
          <a:bodyPr anchor="b"/>
          <a:lstStyle>
            <a:lvl1pPr algn="ctr">
              <a:defRPr sz="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202378"/>
            <a:ext cx="11432381" cy="19317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/>
            </a:lvl1pPr>
            <a:lvl2pPr marL="533415" indent="0" algn="ctr">
              <a:buNone/>
              <a:defRPr sz="2333"/>
            </a:lvl2pPr>
            <a:lvl3pPr marL="1066830" indent="0" algn="ctr">
              <a:buNone/>
              <a:defRPr sz="2100"/>
            </a:lvl3pPr>
            <a:lvl4pPr marL="1600246" indent="0" algn="ctr">
              <a:buNone/>
              <a:defRPr sz="1867"/>
            </a:lvl4pPr>
            <a:lvl5pPr marL="2133661" indent="0" algn="ctr">
              <a:buNone/>
              <a:defRPr sz="1867"/>
            </a:lvl5pPr>
            <a:lvl6pPr marL="2667076" indent="0" algn="ctr">
              <a:buNone/>
              <a:defRPr sz="1867"/>
            </a:lvl6pPr>
            <a:lvl7pPr marL="3200491" indent="0" algn="ctr">
              <a:buNone/>
              <a:defRPr sz="1867"/>
            </a:lvl7pPr>
            <a:lvl8pPr marL="3733907" indent="0" algn="ctr">
              <a:buNone/>
              <a:defRPr sz="1867"/>
            </a:lvl8pPr>
            <a:lvl9pPr marL="4267322" indent="0" algn="ctr">
              <a:buNone/>
              <a:defRPr sz="18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3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425980"/>
            <a:ext cx="13147238" cy="15464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9" y="2129896"/>
            <a:ext cx="13147238" cy="507656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5979"/>
            <a:ext cx="3286810" cy="678047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5979"/>
            <a:ext cx="9669889" cy="67804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425980"/>
            <a:ext cx="13147238" cy="15464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969" y="2129896"/>
            <a:ext cx="13147238" cy="50765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4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94695"/>
            <a:ext cx="13147238" cy="3328193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54374"/>
            <a:ext cx="13147238" cy="1750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533415" indent="0">
              <a:buNone/>
              <a:defRPr sz="2333">
                <a:solidFill>
                  <a:schemeClr val="tx1">
                    <a:tint val="75000"/>
                  </a:schemeClr>
                </a:solidFill>
              </a:defRPr>
            </a:lvl2pPr>
            <a:lvl3pPr marL="10668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0024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13366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266707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20049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373390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26732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8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425980"/>
            <a:ext cx="13147238" cy="15464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9896"/>
            <a:ext cx="6478349" cy="50765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9896"/>
            <a:ext cx="6478349" cy="50765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5980"/>
            <a:ext cx="13147238" cy="15464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61357"/>
            <a:ext cx="6448577" cy="9612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22588"/>
            <a:ext cx="6448577" cy="4298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61357"/>
            <a:ext cx="6480335" cy="9612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22588"/>
            <a:ext cx="6480335" cy="42986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425980"/>
            <a:ext cx="13147238" cy="15464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67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6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3400"/>
            <a:ext cx="4916320" cy="1866900"/>
          </a:xfrm>
          <a:prstGeom prst="rect">
            <a:avLst/>
          </a:prstGeom>
        </p:spPr>
        <p:txBody>
          <a:bodyPr anchor="b"/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51996"/>
            <a:ext cx="7716857" cy="5685896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67"/>
            </a:lvl2pPr>
            <a:lvl3pPr>
              <a:defRPr sz="2800"/>
            </a:lvl3pPr>
            <a:lvl4pPr>
              <a:defRPr sz="2333"/>
            </a:lvl4pPr>
            <a:lvl5pPr>
              <a:defRPr sz="2333"/>
            </a:lvl5pPr>
            <a:lvl6pPr>
              <a:defRPr sz="2333"/>
            </a:lvl6pPr>
            <a:lvl7pPr>
              <a:defRPr sz="2333"/>
            </a:lvl7pPr>
            <a:lvl8pPr>
              <a:defRPr sz="2333"/>
            </a:lvl8pPr>
            <a:lvl9pPr>
              <a:defRPr sz="23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400300"/>
            <a:ext cx="4916320" cy="4446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533415" indent="0">
              <a:buNone/>
              <a:defRPr sz="1633"/>
            </a:lvl2pPr>
            <a:lvl3pPr marL="1066830" indent="0">
              <a:buNone/>
              <a:defRPr sz="1400"/>
            </a:lvl3pPr>
            <a:lvl4pPr marL="1600246" indent="0">
              <a:buNone/>
              <a:defRPr sz="1167"/>
            </a:lvl4pPr>
            <a:lvl5pPr marL="2133661" indent="0">
              <a:buNone/>
              <a:defRPr sz="1167"/>
            </a:lvl5pPr>
            <a:lvl6pPr marL="2667076" indent="0">
              <a:buNone/>
              <a:defRPr sz="1167"/>
            </a:lvl6pPr>
            <a:lvl7pPr marL="3200491" indent="0">
              <a:buNone/>
              <a:defRPr sz="1167"/>
            </a:lvl7pPr>
            <a:lvl8pPr marL="3733907" indent="0">
              <a:buNone/>
              <a:defRPr sz="1167"/>
            </a:lvl8pPr>
            <a:lvl9pPr marL="4267322" indent="0">
              <a:buNone/>
              <a:defRPr sz="11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7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3400"/>
            <a:ext cx="4916320" cy="1866900"/>
          </a:xfrm>
          <a:prstGeom prst="rect">
            <a:avLst/>
          </a:prstGeom>
        </p:spPr>
        <p:txBody>
          <a:bodyPr anchor="b"/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51996"/>
            <a:ext cx="7716857" cy="568589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733"/>
            </a:lvl1pPr>
            <a:lvl2pPr marL="533415" indent="0">
              <a:buNone/>
              <a:defRPr sz="3267"/>
            </a:lvl2pPr>
            <a:lvl3pPr marL="1066830" indent="0">
              <a:buNone/>
              <a:defRPr sz="2800"/>
            </a:lvl3pPr>
            <a:lvl4pPr marL="1600246" indent="0">
              <a:buNone/>
              <a:defRPr sz="2333"/>
            </a:lvl4pPr>
            <a:lvl5pPr marL="2133661" indent="0">
              <a:buNone/>
              <a:defRPr sz="2333"/>
            </a:lvl5pPr>
            <a:lvl6pPr marL="2667076" indent="0">
              <a:buNone/>
              <a:defRPr sz="2333"/>
            </a:lvl6pPr>
            <a:lvl7pPr marL="3200491" indent="0">
              <a:buNone/>
              <a:defRPr sz="2333"/>
            </a:lvl7pPr>
            <a:lvl8pPr marL="3733907" indent="0">
              <a:buNone/>
              <a:defRPr sz="2333"/>
            </a:lvl8pPr>
            <a:lvl9pPr marL="4267322" indent="0">
              <a:buNone/>
              <a:defRPr sz="2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400300"/>
            <a:ext cx="4916320" cy="4446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533415" indent="0">
              <a:buNone/>
              <a:defRPr sz="1633"/>
            </a:lvl2pPr>
            <a:lvl3pPr marL="1066830" indent="0">
              <a:buNone/>
              <a:defRPr sz="1400"/>
            </a:lvl3pPr>
            <a:lvl4pPr marL="1600246" indent="0">
              <a:buNone/>
              <a:defRPr sz="1167"/>
            </a:lvl4pPr>
            <a:lvl5pPr marL="2133661" indent="0">
              <a:buNone/>
              <a:defRPr sz="1167"/>
            </a:lvl5pPr>
            <a:lvl6pPr marL="2667076" indent="0">
              <a:buNone/>
              <a:defRPr sz="1167"/>
            </a:lvl6pPr>
            <a:lvl7pPr marL="3200491" indent="0">
              <a:buNone/>
              <a:defRPr sz="1167"/>
            </a:lvl7pPr>
            <a:lvl8pPr marL="3733907" indent="0">
              <a:buNone/>
              <a:defRPr sz="1167"/>
            </a:lvl8pPr>
            <a:lvl9pPr marL="4267322" indent="0">
              <a:buNone/>
              <a:defRPr sz="11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7968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69524A8B-C121-6E43-B384-C02EEAF0CDDC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49302" y="7415742"/>
            <a:ext cx="5144572" cy="42597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5493" y="7415742"/>
            <a:ext cx="3429714" cy="425979"/>
          </a:xfrm>
          <a:prstGeom prst="rect">
            <a:avLst/>
          </a:prstGeom>
        </p:spPr>
        <p:txBody>
          <a:bodyPr/>
          <a:lstStyle/>
          <a:p>
            <a:fld id="{02DB001B-3160-C84F-ACDC-3666E56E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6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0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6830" rtl="0" eaLnBrk="1" latinLnBrk="0" hangingPunct="1">
        <a:lnSpc>
          <a:spcPct val="90000"/>
        </a:lnSpc>
        <a:spcBef>
          <a:spcPct val="0"/>
        </a:spcBef>
        <a:buNone/>
        <a:defRPr sz="5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8" indent="-266708" algn="l" defTabSz="1066830" rtl="0" eaLnBrk="1" latinLnBrk="0" hangingPunct="1">
        <a:lnSpc>
          <a:spcPct val="90000"/>
        </a:lnSpc>
        <a:spcBef>
          <a:spcPts val="1167"/>
        </a:spcBef>
        <a:buFont typeface="Arial" panose="020B0604020202020204" pitchFamily="34" charset="0"/>
        <a:buChar char="•"/>
        <a:defRPr sz="3267" kern="1200">
          <a:solidFill>
            <a:schemeClr val="tx1"/>
          </a:solidFill>
          <a:latin typeface="+mn-lt"/>
          <a:ea typeface="+mn-ea"/>
          <a:cs typeface="+mn-cs"/>
        </a:defRPr>
      </a:lvl1pPr>
      <a:lvl2pPr marL="800123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33538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3pPr>
      <a:lvl4pPr marL="1866953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400369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933784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467199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614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534030" indent="-266708" algn="l" defTabSz="1066830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15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6830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6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3661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7076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91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907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67322" algn="l" defTabSz="106683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86357BA-977F-6C45-9223-F70A818799DC}"/>
              </a:ext>
            </a:extLst>
          </p:cNvPr>
          <p:cNvSpPr txBox="1"/>
          <p:nvPr/>
        </p:nvSpPr>
        <p:spPr>
          <a:xfrm>
            <a:off x="2639175" y="933005"/>
            <a:ext cx="961033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23AE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to make your own customized post for Facebook using the template provided on slide two: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STEP ONE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Insert your black primary version of your affiliate logo where indicated on slide two, deleting this box afterward. Your logo is available in the Resource Warehouse at </a:t>
            </a:r>
            <a:r>
              <a:rPr lang="en-US" sz="2000" b="1" dirty="0" err="1"/>
              <a:t>my.habitat.org</a:t>
            </a:r>
            <a:r>
              <a:rPr lang="en-US" sz="2000" b="1" dirty="0"/>
              <a:t>/</a:t>
            </a:r>
            <a:r>
              <a:rPr lang="en-US" sz="2000" b="1" dirty="0" err="1"/>
              <a:t>resourcewarehouse</a:t>
            </a:r>
            <a:r>
              <a:rPr lang="en-US" sz="2000" b="1" dirty="0"/>
              <a:t>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 will want to use the file ending in “_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Hz_Black.png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STEP TWO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Add your affiliate website in the lower right corner where indicated.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STEP THREE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Using File/Export, select “Change file type” and export your slide as a PNG file.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STEP FOUR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Post the exported slide two PNG file on Facebook. Remember to use the hashtag #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HabitatforHumanity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9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0CFACC6-87F7-9247-A802-45C0890B727A}"/>
              </a:ext>
            </a:extLst>
          </p:cNvPr>
          <p:cNvSpPr txBox="1"/>
          <p:nvPr/>
        </p:nvSpPr>
        <p:spPr>
          <a:xfrm>
            <a:off x="1207698" y="6814867"/>
            <a:ext cx="13284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Now more than ever, we need you.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www.spshabitat.org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519" y="5779186"/>
            <a:ext cx="4879858" cy="69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18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layPriority xmlns="e4d8ae7e-b644-4f89-a5e9-5e17d14ca13c">0.5</DisplayPriority>
    <d526c4161ce44db391ff544c1f7ceed7 xmlns="e4d8ae7e-b644-4f89-a5e9-5e17d14ca13c">
      <Terms xmlns="http://schemas.microsoft.com/office/infopath/2007/PartnerControls"/>
    </d526c4161ce44db391ff544c1f7ceed7>
    <TaxCatchAll xmlns="e4d8ae7e-b644-4f89-a5e9-5e17d14ca13c">
      <Value>3</Value>
      <Value>2</Value>
      <Value>1</Value>
      <Value>44</Value>
    </TaxCatchAll>
    <dd1165a30ade49bebf6009f5f1550f39 xmlns="e4d8ae7e-b644-4f89-a5e9-5e17d14ca13c">
      <Terms xmlns="http://schemas.microsoft.com/office/infopath/2007/PartnerControls"/>
    </dd1165a30ade49bebf6009f5f1550f39>
    <FilterBy xmlns="e4d8ae7e-b644-4f89-a5e9-5e17d14ca13c" xsi:nil="true"/>
    <cda905d1698c428784f9d1b0fad0d223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Affiliates</TermName>
          <TermId xmlns="http://schemas.microsoft.com/office/infopath/2007/PartnerControls">151d6de1-a348-4875-a9bf-6edb93d77b8e</TermId>
        </TermInfo>
      </Terms>
    </cda905d1698c428784f9d1b0fad0d223>
    <a3a8773eb5254309891936525f0b8cfe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3 Months</TermName>
          <TermId xmlns="http://schemas.microsoft.com/office/infopath/2007/PartnerControls">bb53f624-33dd-4a83-b7e3-ab7a14d1acd6</TermId>
        </TermInfo>
      </Terms>
    </a3a8773eb5254309891936525f0b8cfe>
    <Abstract xmlns="e4d8ae7e-b644-4f89-a5e9-5e17d14ca13c">learn how to customize the homes, communities, hope, + you campaign Facebook graphic</Abstract>
    <g2f96a3039a04b39965677ee681fc28e xmlns="e4d8ae7e-b644-4f89-a5e9-5e17d14ca13c">
      <Terms xmlns="http://schemas.microsoft.com/office/infopath/2007/PartnerControls"/>
    </g2f96a3039a04b39965677ee681fc28e>
    <ContentOrigin xmlns="e4d8ae7e-b644-4f89-a5e9-5e17d14ca13c">HFHI</ContentOrigin>
    <ContentOwner xmlns="e4d8ae7e-b644-4f89-a5e9-5e17d14ca13c">
      <UserInfo>
        <DisplayName/>
        <AccountId xsi:nil="true"/>
        <AccountType/>
      </UserInfo>
    </ContentOwner>
    <ga0bdf1027d142d6955fe48925ffe58f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North America</TermName>
          <TermId xmlns="http://schemas.microsoft.com/office/infopath/2007/PartnerControls">2b2beb59-370a-443b-a55a-310994419ee9</TermId>
        </TermInfo>
      </Terms>
    </ga0bdf1027d142d6955fe48925ffe58f>
    <LastReviewDate xmlns="e4d8ae7e-b644-4f89-a5e9-5e17d14ca13c" xsi:nil="true"/>
    <TaxKeywordTaxHTField xmlns="e4d8ae7e-b644-4f89-a5e9-5e17d14ca13c">
      <Terms xmlns="http://schemas.microsoft.com/office/infopath/2007/PartnerControls"/>
    </TaxKeywordTaxHTField>
    <h293cbe3e0bd4937ab24ae9dc0f06876 xmlns="e4d8ae7e-b644-4f89-a5e9-5e17d14ca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83965783-c83a-4d4a-ad7b-b95b420fa5d3</TermId>
        </TermInfo>
      </Terms>
    </h293cbe3e0bd4937ab24ae9dc0f06876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yHabitat.KC.Download" ma:contentTypeID="0x0101009B6A715DA8C70A4CB6B8AA5407BAA6A502000A037FFAC365A2439CDE13B54F62AA3E" ma:contentTypeVersion="180" ma:contentTypeDescription="" ma:contentTypeScope="" ma:versionID="1e026418963a4bb3945602e5ed5a9697">
  <xsd:schema xmlns:xsd="http://www.w3.org/2001/XMLSchema" xmlns:xs="http://www.w3.org/2001/XMLSchema" xmlns:p="http://schemas.microsoft.com/office/2006/metadata/properties" xmlns:ns2="e4d8ae7e-b644-4f89-a5e9-5e17d14ca13c" targetNamespace="http://schemas.microsoft.com/office/2006/metadata/properties" ma:root="true" ma:fieldsID="e3acac4c2a80b6350b5eb347410170ae" ns2:_="">
    <xsd:import namespace="e4d8ae7e-b644-4f89-a5e9-5e17d14ca13c"/>
    <xsd:element name="properties">
      <xsd:complexType>
        <xsd:sequence>
          <xsd:element name="documentManagement">
            <xsd:complexType>
              <xsd:all>
                <xsd:element ref="ns2:Abstract" minOccurs="0"/>
                <xsd:element ref="ns2:h293cbe3e0bd4937ab24ae9dc0f06876" minOccurs="0"/>
                <xsd:element ref="ns2:TaxCatchAll" minOccurs="0"/>
                <xsd:element ref="ns2:TaxCatchAllLabel" minOccurs="0"/>
                <xsd:element ref="ns2:DisplayPriority" minOccurs="0"/>
                <xsd:element ref="ns2:dd1165a30ade49bebf6009f5f1550f39" minOccurs="0"/>
                <xsd:element ref="ns2:cda905d1698c428784f9d1b0fad0d223" minOccurs="0"/>
                <xsd:element ref="ns2:ga0bdf1027d142d6955fe48925ffe58f" minOccurs="0"/>
                <xsd:element ref="ns2:d526c4161ce44db391ff544c1f7ceed7" minOccurs="0"/>
                <xsd:element ref="ns2:g2f96a3039a04b39965677ee681fc28e" minOccurs="0"/>
                <xsd:element ref="ns2:TaxKeywordTaxHTField" minOccurs="0"/>
                <xsd:element ref="ns2:FilterBy" minOccurs="0"/>
                <xsd:element ref="ns2:ContentOrigin" minOccurs="0"/>
                <xsd:element ref="ns2:ContentOwner" minOccurs="0"/>
                <xsd:element ref="ns2:a3a8773eb5254309891936525f0b8cfe" minOccurs="0"/>
                <xsd:element ref="ns2:Last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8ae7e-b644-4f89-a5e9-5e17d14ca13c" elementFormDefault="qualified">
    <xsd:import namespace="http://schemas.microsoft.com/office/2006/documentManagement/types"/>
    <xsd:import namespace="http://schemas.microsoft.com/office/infopath/2007/PartnerControls"/>
    <xsd:element name="Abstract" ma:index="8" nillable="true" ma:displayName="Abstract" ma:description="Abstract or summary of content.  This value is presented in search results." ma:internalName="Abstract">
      <xsd:simpleType>
        <xsd:restriction base="dms:Note">
          <xsd:maxLength value="255"/>
        </xsd:restriction>
      </xsd:simpleType>
    </xsd:element>
    <xsd:element name="h293cbe3e0bd4937ab24ae9dc0f06876" ma:index="9" ma:taxonomy="true" ma:internalName="h293cbe3e0bd4937ab24ae9dc0f06876" ma:taxonomyFieldName="ContentLanguage" ma:displayName="Content Language" ma:default="1;#English|83965783-c83a-4d4a-ad7b-b95b420fa5d3" ma:fieldId="{1293cbe3-e0bd-4937-ab24-ae9dc0f06876}" ma:sspId="81a6662c-16b3-437a-8923-55b9474192d6" ma:termSetId="7fb03e7d-aa6a-484f-aa24-372b4ddb08c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1467db79-4b11-4e35-b53e-a09f033d858f}" ma:internalName="TaxCatchAll" ma:showField="CatchAllData" ma:web="39b02cd5-922f-4da1-a7ab-7469dd7343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1467db79-4b11-4e35-b53e-a09f033d858f}" ma:internalName="TaxCatchAllLabel" ma:readOnly="true" ma:showField="CatchAllDataLabel" ma:web="39b02cd5-922f-4da1-a7ab-7469dd7343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isplayPriority" ma:index="13" nillable="true" ma:displayName="Display Priority" ma:default=".50" ma:internalName="DisplayPriority" ma:percentage="TRUE">
      <xsd:simpleType>
        <xsd:restriction base="dms:Number">
          <xsd:maxInclusive value="1"/>
          <xsd:minInclusive value="0.01"/>
        </xsd:restriction>
      </xsd:simpleType>
    </xsd:element>
    <xsd:element name="dd1165a30ade49bebf6009f5f1550f39" ma:index="14" nillable="true" ma:taxonomy="true" ma:internalName="dd1165a30ade49bebf6009f5f1550f39" ma:taxonomyFieldName="DownloadCategory" ma:displayName="Download Category" ma:default="" ma:fieldId="{dd1165a3-0ade-49be-bf60-09f5f1550f39}" ma:sspId="81a6662c-16b3-437a-8923-55b9474192d6" ma:termSetId="86dc68ae-b4f1-42ab-b2f8-0d3468d7bd5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da905d1698c428784f9d1b0fad0d223" ma:index="16" ma:taxonomy="true" ma:internalName="cda905d1698c428784f9d1b0fad0d223" ma:taxonomyFieldName="ExposureLevel" ma:displayName="Exposure Level" ma:readOnly="false" ma:default="2;#Affiliates|151d6de1-a348-4875-a9bf-6edb93d77b8e" ma:fieldId="{cda905d1-698c-4287-84f9-d1b0fad0d223}" ma:sspId="81a6662c-16b3-437a-8923-55b9474192d6" ma:termSetId="0903d1c8-e2dc-49ec-acff-bc3084242c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0bdf1027d142d6955fe48925ffe58f" ma:index="18" nillable="true" ma:taxonomy="true" ma:internalName="ga0bdf1027d142d6955fe48925ffe58f" ma:taxonomyFieldName="Region" ma:displayName="Region" ma:readOnly="false" ma:default="3;#North America|2b2beb59-370a-443b-a55a-310994419ee9" ma:fieldId="{0a0bdf10-27d1-42d6-955f-e48925ffe58f}" ma:taxonomyMulti="true" ma:sspId="81a6662c-16b3-437a-8923-55b9474192d6" ma:termSetId="1a77af4f-2c95-4d53-8795-09d9722aa5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526c4161ce44db391ff544c1f7ceed7" ma:index="20" ma:taxonomy="true" ma:internalName="d526c4161ce44db391ff544c1f7ceed7" ma:taxonomyFieldName="KC_x002e_PrimaryTopic" ma:displayName="KC.PrimaryTopic" ma:default="" ma:fieldId="{d526c416-1ce4-4db3-91ff-544c1f7ceed7}" ma:sspId="81a6662c-16b3-437a-8923-55b9474192d6" ma:termSetId="a50a2d9a-1a6c-4fcc-ab8c-3ba95035824a" ma:anchorId="b2434c08-7081-4249-b576-4a648c831851" ma:open="false" ma:isKeyword="false">
      <xsd:complexType>
        <xsd:sequence>
          <xsd:element ref="pc:Terms" minOccurs="0" maxOccurs="1"/>
        </xsd:sequence>
      </xsd:complexType>
    </xsd:element>
    <xsd:element name="g2f96a3039a04b39965677ee681fc28e" ma:index="22" nillable="true" ma:taxonomy="true" ma:internalName="g2f96a3039a04b39965677ee681fc28e" ma:taxonomyFieldName="KC_x002e_RelatedTopics" ma:displayName="KC.RelatedTopics" ma:default="" ma:fieldId="{02f96a30-39a0-4b39-9656-77ee681fc28e}" ma:taxonomyMulti="true" ma:sspId="81a6662c-16b3-437a-8923-55b9474192d6" ma:termSetId="a50a2d9a-1a6c-4fcc-ab8c-3ba95035824a" ma:anchorId="b2434c08-7081-4249-b576-4a648c831851" ma:open="false" ma:isKeyword="false">
      <xsd:complexType>
        <xsd:sequence>
          <xsd:element ref="pc:Terms" minOccurs="0" maxOccurs="1"/>
        </xsd:sequence>
      </xsd:complexType>
    </xsd:element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FilterBy" ma:index="26" nillable="true" ma:displayName="Filter By" ma:description="Used to create custom filtered views within a document library" ma:internalName="FilterBy" ma:readOnly="false">
      <xsd:simpleType>
        <xsd:restriction base="dms:Text">
          <xsd:maxLength value="255"/>
        </xsd:restriction>
      </xsd:simpleType>
    </xsd:element>
    <xsd:element name="ContentOrigin" ma:index="27" nillable="true" ma:displayName="Content Origin" ma:default="HFHI" ma:description="Signifies the origin of the content.  The value defaults to HFHI and is not required.  Column provided for use in filters and views on document libraries." ma:format="Dropdown" ma:internalName="ContentOrigin" ma:readOnly="false">
      <xsd:simpleType>
        <xsd:restriction base="dms:Choice">
          <xsd:enumeration value="HFHI"/>
          <xsd:enumeration value="Affiliate"/>
          <xsd:enumeration value="Partner"/>
          <xsd:enumeration value="Other"/>
        </xsd:restriction>
      </xsd:simpleType>
    </xsd:element>
    <xsd:element name="ContentOwner" ma:index="28" nillable="true" ma:displayName="Content Owner" ma:description="Indicate individual responsible for item, answering questions about item, and keeping content updated." ma:list="UserInfo" ma:SharePointGroup="0" ma:internalName="ContentOwn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3a8773eb5254309891936525f0b8cfe" ma:index="29" nillable="true" ma:taxonomy="true" ma:internalName="a3a8773eb5254309891936525f0b8cfe" ma:taxonomyFieldName="ReviewFrequency" ma:displayName="Review Frequency" ma:default="44;#3 Months|bb53f624-33dd-4a83-b7e3-ab7a14d1acd6" ma:fieldId="{a3a8773e-b525-4309-8919-36525f0b8cfe}" ma:sspId="81a6662c-16b3-437a-8923-55b9474192d6" ma:termSetId="315c64c2-5c54-430e-91bf-c0f3042c907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astReviewDate" ma:index="31" nillable="true" ma:displayName="Last Review Date" ma:description="Indicates when the last review and approval was conducted on a given item." ma:format="DateOnly" ma:internalName="LastReviewDate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81a6662c-16b3-437a-8923-55b9474192d6" ContentTypeId="0x0101009B6A715DA8C70A4CB6B8AA5407BAA6A502" PreviousValue="false"/>
</file>

<file path=customXml/itemProps1.xml><?xml version="1.0" encoding="utf-8"?>
<ds:datastoreItem xmlns:ds="http://schemas.openxmlformats.org/officeDocument/2006/customXml" ds:itemID="{654645B0-4F4F-4D79-B093-D6D7B6468C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12F181-0980-47E1-A752-9EDC4B39C5C1}">
  <ds:schemaRefs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e4d8ae7e-b644-4f89-a5e9-5e17d14ca13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5DCAA4-5EA3-457B-BCC3-9A8C71B664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d8ae7e-b644-4f89-a5e9-5e17d14ca1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E4DBD6C-6C15-4520-A40C-7D4D1366DF7C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130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Peterson</dc:creator>
  <cp:lastModifiedBy>Shawna</cp:lastModifiedBy>
  <cp:revision>11</cp:revision>
  <dcterms:created xsi:type="dcterms:W3CDTF">2020-04-17T12:33:53Z</dcterms:created>
  <dcterms:modified xsi:type="dcterms:W3CDTF">2020-04-24T15:16:52Z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0x0101009B6A715DA8C70A4CB6B8AA5407BAA6A502000A037FFAC365A2439CDE13B54F62AA3E</vt:lpwstr>
  </property>
  <property fmtid="{D5CDD505-2E9C-101B-9397-08002B2CF9AE}" pid="3" name="KC.PrimaryTopic">
    <vt:lpwstr/>
  </property>
  <property fmtid="{D5CDD505-2E9C-101B-9397-08002B2CF9AE}" pid="4" name="TaxKeyword">
    <vt:lpwstr/>
  </property>
  <property fmtid="{D5CDD505-2E9C-101B-9397-08002B2CF9AE}" pid="5" name="DownloadCategory">
    <vt:lpwstr/>
  </property>
  <property fmtid="{D5CDD505-2E9C-101B-9397-08002B2CF9AE}" pid="6" name="Region">
    <vt:lpwstr>3;#North America|2b2beb59-370a-443b-a55a-310994419ee9</vt:lpwstr>
  </property>
  <property fmtid="{D5CDD505-2E9C-101B-9397-08002B2CF9AE}" pid="7" name="KC.RelatedTopics">
    <vt:lpwstr/>
  </property>
  <property fmtid="{D5CDD505-2E9C-101B-9397-08002B2CF9AE}" pid="8" name="ContentLanguage">
    <vt:lpwstr>1;#English|83965783-c83a-4d4a-ad7b-b95b420fa5d3</vt:lpwstr>
  </property>
  <property fmtid="{D5CDD505-2E9C-101B-9397-08002B2CF9AE}" pid="9" name="ReviewFrequency">
    <vt:lpwstr>44;#3 Months|bb53f624-33dd-4a83-b7e3-ab7a14d1acd6</vt:lpwstr>
  </property>
  <property fmtid="{D5CDD505-2E9C-101B-9397-08002B2CF9AE}" pid="10" name="ExposureLevel">
    <vt:lpwstr>2;#Affiliates|151d6de1-a348-4875-a9bf-6edb93d77b8e</vt:lpwstr>
  </property>
  <property fmtid="{D5CDD505-2E9C-101B-9397-08002B2CF9AE}" pid="11" name="xd_ProgID">
    <vt:lpwstr/>
  </property>
  <property fmtid="{D5CDD505-2E9C-101B-9397-08002B2CF9AE}" pid="12" name="_SourceUrl">
    <vt:lpwstr/>
  </property>
  <property fmtid="{D5CDD505-2E9C-101B-9397-08002B2CF9AE}" pid="13" name="_SharedFileIndex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xd_Signature">
    <vt:bool>false</vt:bool>
  </property>
</Properties>
</file>